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</p:sldIdLst>
  <p:sldSz cy="6858000" cx="12192000"/>
  <p:notesSz cx="6858000" cy="9144000"/>
  <p:embeddedFontLst>
    <p:embeddedFont>
      <p:font typeface="Roboto"/>
      <p:regular r:id="rId24"/>
      <p:bold r:id="rId25"/>
      <p:italic r:id="rId26"/>
      <p:boldItalic r:id="rId27"/>
    </p:embeddedFont>
    <p:embeddedFont>
      <p:font typeface="Tahoma"/>
      <p:regular r:id="rId28"/>
      <p:bold r:id="rId29"/>
    </p:embeddedFont>
    <p:embeddedFont>
      <p:font typeface="Quattrocento Sans"/>
      <p:regular r:id="rId30"/>
      <p:bold r:id="rId31"/>
      <p:italic r:id="rId32"/>
      <p:boldItalic r:id="rId33"/>
    </p:embeddedFont>
    <p:embeddedFont>
      <p:font typeface="Helvetica Neue"/>
      <p:regular r:id="rId34"/>
      <p:bold r:id="rId35"/>
      <p:italic r:id="rId36"/>
      <p:boldItalic r:id="rId37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8" roundtripDataSignature="AMtx7mhyr5Nhwbn2AdaTKVVJL8rs6mRnp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font" Target="fonts/Roboto-regular.fntdata"/><Relationship Id="rId23" Type="http://schemas.openxmlformats.org/officeDocument/2006/relationships/slide" Target="slides/slide19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26" Type="http://schemas.openxmlformats.org/officeDocument/2006/relationships/font" Target="fonts/Roboto-italic.fntdata"/><Relationship Id="rId25" Type="http://schemas.openxmlformats.org/officeDocument/2006/relationships/font" Target="fonts/Roboto-bold.fntdata"/><Relationship Id="rId28" Type="http://schemas.openxmlformats.org/officeDocument/2006/relationships/font" Target="fonts/Tahoma-regular.fntdata"/><Relationship Id="rId27" Type="http://schemas.openxmlformats.org/officeDocument/2006/relationships/font" Target="fonts/Roboto-boldItalic.fntdata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29" Type="http://schemas.openxmlformats.org/officeDocument/2006/relationships/font" Target="fonts/Tahoma-bold.fntdata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font" Target="fonts/QuattrocentoSans-bold.fntdata"/><Relationship Id="rId30" Type="http://schemas.openxmlformats.org/officeDocument/2006/relationships/font" Target="fonts/QuattrocentoSans-regular.fntdata"/><Relationship Id="rId11" Type="http://schemas.openxmlformats.org/officeDocument/2006/relationships/slide" Target="slides/slide7.xml"/><Relationship Id="rId33" Type="http://schemas.openxmlformats.org/officeDocument/2006/relationships/font" Target="fonts/QuattrocentoSans-boldItalic.fntdata"/><Relationship Id="rId10" Type="http://schemas.openxmlformats.org/officeDocument/2006/relationships/slide" Target="slides/slide6.xml"/><Relationship Id="rId32" Type="http://schemas.openxmlformats.org/officeDocument/2006/relationships/font" Target="fonts/QuattrocentoSans-italic.fntdata"/><Relationship Id="rId13" Type="http://schemas.openxmlformats.org/officeDocument/2006/relationships/slide" Target="slides/slide9.xml"/><Relationship Id="rId35" Type="http://schemas.openxmlformats.org/officeDocument/2006/relationships/font" Target="fonts/HelveticaNeue-bold.fntdata"/><Relationship Id="rId12" Type="http://schemas.openxmlformats.org/officeDocument/2006/relationships/slide" Target="slides/slide8.xml"/><Relationship Id="rId34" Type="http://schemas.openxmlformats.org/officeDocument/2006/relationships/font" Target="fonts/HelveticaNeue-regular.fntdata"/><Relationship Id="rId15" Type="http://schemas.openxmlformats.org/officeDocument/2006/relationships/slide" Target="slides/slide11.xml"/><Relationship Id="rId37" Type="http://schemas.openxmlformats.org/officeDocument/2006/relationships/font" Target="fonts/HelveticaNeue-boldItalic.fntdata"/><Relationship Id="rId14" Type="http://schemas.openxmlformats.org/officeDocument/2006/relationships/slide" Target="slides/slide10.xml"/><Relationship Id="rId36" Type="http://schemas.openxmlformats.org/officeDocument/2006/relationships/font" Target="fonts/HelveticaNeue-italic.fnt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38" Type="http://customschemas.google.com/relationships/presentationmetadata" Target="metadata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png>
</file>

<file path=ppt/media/image10.png>
</file>

<file path=ppt/media/image12.jpg>
</file>

<file path=ppt/media/image13.png>
</file>

<file path=ppt/media/image14.jpg>
</file>

<file path=ppt/media/image15.png>
</file>

<file path=ppt/media/image16.jp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jp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spcBef>
                <a:spcPts val="400"/>
              </a:spcBef>
              <a:spcAft>
                <a:spcPts val="0"/>
              </a:spcAft>
              <a:buSzPts val="1400"/>
              <a:buNone/>
              <a:defRPr b="0" i="0" sz="1200" u="none" cap="none" strike="noStrike"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5" name="Google Shape;115;p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1" name="Shape 1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3" name="Google Shape;123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0" name="Google Shape;130;p1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1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1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6" name="Google Shape;146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7" name="Google Shape;147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6" name="Google Shape;156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57" name="Google Shape;157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3" name="Google Shape;173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74" name="Google Shape;174;p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0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2" name="Google Shape;182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88" name="Google Shape;188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9" name="Google Shape;189;p1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98" name="Google Shape;198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2" name="Google Shape;52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9" name="Google Shape;59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60" name="Google Shape;60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" name="Google Shape;70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71" name="Google Shape;71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" name="Google Shape;79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0" name="Google Shape;80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9" name="Google Shape;89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5" name="Google Shape;95;p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40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8" name="Google Shape;108;p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5.png"/><Relationship Id="rId3" Type="http://schemas.openxmlformats.org/officeDocument/2006/relationships/image" Target="../media/image1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21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1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1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4" name="Google Shape;14;p21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Picture 1" id="17" name="Google Shape;17;p2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263525" y="6010275"/>
            <a:ext cx="2024380" cy="79565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4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7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25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9" name="Google Shape;29;p25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30" name="Google Shape;30;p25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7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1pPr>
            <a:lvl2pPr indent="0" lvl="1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2pPr>
            <a:lvl3pPr indent="0" lvl="2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3pPr>
            <a:lvl4pPr indent="0" lvl="3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4pPr>
            <a:lvl5pPr indent="0" lvl="4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5pPr>
            <a:lvl6pPr indent="0" lvl="5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6pPr>
            <a:lvl7pPr indent="0" lvl="6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7pPr>
            <a:lvl8pPr indent="0" lvl="7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8pPr>
            <a:lvl9pPr indent="0" lvl="8" mar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8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8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8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8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8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0.png"/><Relationship Id="rId4" Type="http://schemas.openxmlformats.org/officeDocument/2006/relationships/image" Target="../media/image5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8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3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.jp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2.jpg"/><Relationship Id="rId4" Type="http://schemas.openxmlformats.org/officeDocument/2006/relationships/image" Target="../media/image14.jpg"/><Relationship Id="rId5" Type="http://schemas.openxmlformats.org/officeDocument/2006/relationships/image" Target="../media/image16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3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7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2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3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2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9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idx="4294967295" type="ctrTitle"/>
          </p:nvPr>
        </p:nvSpPr>
        <p:spPr>
          <a:xfrm>
            <a:off x="263525" y="1628775"/>
            <a:ext cx="11297920" cy="141922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1 - Phần 2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i="0" lang="en-US" sz="34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Arrow Functions</a:t>
            </a:r>
            <a:endParaRPr b="1" i="0" sz="34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49" name="Google Shape;49;p1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1: Ôn tập và giới thiệu về hàm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bind(), call() và apply()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8" name="Google Shape;118;p10"/>
          <p:cNvSpPr txBox="1"/>
          <p:nvPr/>
        </p:nvSpPr>
        <p:spPr>
          <a:xfrm>
            <a:off x="655320" y="1412587"/>
            <a:ext cx="10881360" cy="4887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1174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1800"/>
              <a:buFont typeface="Quattrocento Sans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9" name="Google Shape;119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30580" y="1320165"/>
            <a:ext cx="8989060" cy="5095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1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67080" y="980440"/>
            <a:ext cx="8921115" cy="501840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4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1"/>
          <p:cNvSpPr/>
          <p:nvPr/>
        </p:nvSpPr>
        <p:spPr>
          <a:xfrm>
            <a:off x="407034" y="217424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Google Shape;126;p11"/>
          <p:cNvSpPr txBox="1"/>
          <p:nvPr>
            <p:ph type="title"/>
          </p:nvPr>
        </p:nvSpPr>
        <p:spPr>
          <a:xfrm>
            <a:off x="609600" y="2362200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</a:t>
            </a:r>
            <a:endParaRPr/>
          </a:p>
        </p:txBody>
      </p:sp>
      <p:pic>
        <p:nvPicPr>
          <p:cNvPr descr="Picture 3" id="127" name="Google Shape;127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2"/>
          <p:cNvSpPr/>
          <p:nvPr/>
        </p:nvSpPr>
        <p:spPr>
          <a:xfrm>
            <a:off x="262889" y="13843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3" name="Google Shape;133;p1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Thảo Luận 1:  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34" name="Google Shape;134;p12"/>
          <p:cNvSpPr txBox="1"/>
          <p:nvPr/>
        </p:nvSpPr>
        <p:spPr>
          <a:xfrm>
            <a:off x="655318" y="1447801"/>
            <a:ext cx="10881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3200"/>
              <a:buFont typeface="Quattrocento Sans"/>
              <a:buNone/>
            </a:pPr>
            <a:r>
              <a:rPr i="0" lang="en-US" sz="2800" u="none" cap="none" strike="noStrike">
                <a:solidFill>
                  <a:srgbClr val="005241"/>
                </a:solidFill>
              </a:rPr>
              <a:t>Tại sao arrow function lại không phù hợp làm method trong object hoặc constructor function?</a:t>
            </a:r>
            <a:endParaRPr i="0" sz="2800" u="none" cap="none" strike="noStrike">
              <a:solidFill>
                <a:srgbClr val="000000"/>
              </a:solidFill>
            </a:endParaRPr>
          </a:p>
        </p:txBody>
      </p:sp>
      <p:pic>
        <p:nvPicPr>
          <p:cNvPr id="135" name="Google Shape;135;p1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049270" y="3500755"/>
            <a:ext cx="5687695" cy="24999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3"/>
          <p:cNvSpPr/>
          <p:nvPr/>
        </p:nvSpPr>
        <p:spPr>
          <a:xfrm>
            <a:off x="262889" y="13843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Google Shape;141;p13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Thảo Luận 2:   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2" name="Google Shape;142;p13"/>
          <p:cNvSpPr txBox="1"/>
          <p:nvPr/>
        </p:nvSpPr>
        <p:spPr>
          <a:xfrm>
            <a:off x="655318" y="1447801"/>
            <a:ext cx="10881300" cy="1169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0" lvl="0" marL="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rPr i="0" lang="en-US" sz="2800" u="none" cap="none" strike="noStrike">
                <a:solidFill>
                  <a:srgbClr val="005241"/>
                </a:solidFill>
              </a:rPr>
              <a:t>Kết hợp Default Parameters và Rest Operator: Làm sao viết một hàm có tính linh hoạt cao mà vẫn an toàn khi thiếu tham số??</a:t>
            </a:r>
            <a:endParaRPr i="0" sz="2800" u="none" cap="none" strike="noStrike">
              <a:solidFill>
                <a:srgbClr val="000000"/>
              </a:solidFill>
            </a:endParaRPr>
          </a:p>
        </p:txBody>
      </p:sp>
      <p:pic>
        <p:nvPicPr>
          <p:cNvPr id="143" name="Google Shape;143;p1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63340" y="3140710"/>
            <a:ext cx="5168265" cy="289433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49" name="Google Shape;149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1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1" name="Google Shape;151;p1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52" name="Google Shape;152;p14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3" name="Google Shape;153;p14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9" name="Google Shape;159;p15"/>
          <p:cNvGrpSpPr/>
          <p:nvPr/>
        </p:nvGrpSpPr>
        <p:grpSpPr>
          <a:xfrm>
            <a:off x="5486400" y="1066800"/>
            <a:ext cx="5181600" cy="5791200"/>
            <a:chOff x="2057400" y="1367692"/>
            <a:chExt cx="4713619" cy="5461000"/>
          </a:xfrm>
        </p:grpSpPr>
        <p:pic>
          <p:nvPicPr>
            <p:cNvPr descr="C:\Users\powerpoint.vn\Downloads\gd_d469b81f6980.jpg" id="160" name="Google Shape;160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19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1" name="Google Shape;161;p15"/>
            <p:cNvSpPr/>
            <p:nvPr/>
          </p:nvSpPr>
          <p:spPr>
            <a:xfrm rot="318926">
              <a:off x="2540248" y="2370718"/>
              <a:ext cx="1486870" cy="376043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2" name="Google Shape;162;p15"/>
            <p:cNvSpPr/>
            <p:nvPr/>
          </p:nvSpPr>
          <p:spPr>
            <a:xfrm>
              <a:off x="2767399" y="3273701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3" name="Google Shape;163;p15"/>
            <p:cNvSpPr/>
            <p:nvPr/>
          </p:nvSpPr>
          <p:spPr>
            <a:xfrm rot="-463181">
              <a:off x="4306550" y="1951452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4" name="Google Shape;164;p15"/>
            <p:cNvSpPr/>
            <p:nvPr/>
          </p:nvSpPr>
          <p:spPr>
            <a:xfrm rot="193715">
              <a:off x="4276070" y="2902279"/>
              <a:ext cx="1398489" cy="347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65" name="Google Shape;165;p15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400"/>
              <a:buFont typeface="Tahoma"/>
              <a:buNone/>
            </a:pPr>
            <a:r>
              <a:rPr lang="en-US" sz="4400"/>
              <a:t>Chia nhóm thuyết trình</a:t>
            </a:r>
            <a:endParaRPr sz="4400"/>
          </a:p>
        </p:txBody>
      </p:sp>
      <p:sp>
        <p:nvSpPr>
          <p:cNvPr id="166" name="Google Shape;166;p15"/>
          <p:cNvSpPr txBox="1"/>
          <p:nvPr>
            <p:ph idx="4294967295" type="body"/>
          </p:nvPr>
        </p:nvSpPr>
        <p:spPr>
          <a:xfrm>
            <a:off x="1770380" y="1203325"/>
            <a:ext cx="3868420" cy="33267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67" name="Google Shape;167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68" name="Google Shape;168;p15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69" name="Google Shape;169;p15"/>
            <p:cNvPicPr preferRelativeResize="0"/>
            <p:nvPr/>
          </p:nvPicPr>
          <p:blipFill rotWithShape="1">
            <a:blip r:embed="rId5">
              <a:alphaModFix/>
            </a:blip>
            <a:srcRect b="0" l="0" r="-6572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0" name="Google Shape;170;p15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chemeClr val="lt1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76" name="Google Shape;176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77" name="Google Shape;177;p16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78" name="Google Shape;178;p16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Google Shape;179;p16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2.1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2.1</a:t>
            </a:r>
            <a:endParaRPr/>
          </a:p>
        </p:txBody>
      </p:sp>
      <p:sp>
        <p:nvSpPr>
          <p:cNvPr id="185" name="Google Shape;185;p17"/>
          <p:cNvSpPr txBox="1"/>
          <p:nvPr>
            <p:ph idx="4294967295" type="body"/>
          </p:nvPr>
        </p:nvSpPr>
        <p:spPr>
          <a:xfrm>
            <a:off x="562700" y="1857850"/>
            <a:ext cx="9320400" cy="3546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231775" lvl="0" marL="688975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2400"/>
              <a:buFont typeface="Arial"/>
              <a:buChar char="▪"/>
            </a:pPr>
            <a:r>
              <a:rPr lang="en-US"/>
              <a:t>Query Element</a:t>
            </a:r>
            <a:endParaRPr/>
          </a:p>
          <a:p>
            <a:pPr indent="-231775" lvl="0" marL="688975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2400"/>
              <a:buFont typeface="Arial"/>
              <a:buChar char="▪"/>
            </a:pPr>
            <a:r>
              <a:rPr lang="en-US"/>
              <a:t>Nodes &amp; Elements</a:t>
            </a:r>
            <a:endParaRPr/>
          </a:p>
          <a:p>
            <a:pPr indent="-231775" lvl="0" marL="688975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2400"/>
              <a:buFont typeface="Arial"/>
              <a:buChar char="▪"/>
            </a:pPr>
            <a:r>
              <a:rPr lang="en-US"/>
              <a:t>Attributes &amp; Properties</a:t>
            </a:r>
            <a:endParaRPr/>
          </a:p>
          <a:p>
            <a:pPr indent="-231775" lvl="0" marL="688975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2400"/>
              <a:buFont typeface="Arial"/>
              <a:buChar char="▪"/>
            </a:pPr>
            <a:r>
              <a:rPr lang="en-US"/>
              <a:t>Cây Quan Hệ</a:t>
            </a:r>
            <a:endParaRPr/>
          </a:p>
          <a:p>
            <a:pPr indent="-231775" lvl="0" marL="688975" rtl="0" algn="l">
              <a:lnSpc>
                <a:spcPct val="13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2400"/>
              <a:buFont typeface="Arial"/>
              <a:buChar char="▪"/>
            </a:pPr>
            <a:r>
              <a:rPr lang="en-US"/>
              <a:t>Traversing the DOM</a:t>
            </a:r>
            <a:endParaRPr/>
          </a:p>
          <a:p>
            <a:pPr indent="0" lvl="0" marL="688975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79375" lvl="0" marL="231775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1500"/>
              <a:buFont typeface="Tahoma"/>
              <a:buNone/>
            </a:pPr>
            <a:r>
              <a:t/>
            </a:r>
            <a:endParaRPr b="0" i="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p18"/>
          <p:cNvSpPr/>
          <p:nvPr/>
        </p:nvSpPr>
        <p:spPr>
          <a:xfrm>
            <a:off x="3962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2" name="Google Shape;192;p18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3" name="Google Shape;193;p18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94" name="Google Shape;194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5" name="Google Shape;195;p18"/>
          <p:cNvSpPr txBox="1"/>
          <p:nvPr>
            <p:ph idx="1" type="body"/>
          </p:nvPr>
        </p:nvSpPr>
        <p:spPr>
          <a:xfrm>
            <a:off x="4781013" y="1676400"/>
            <a:ext cx="5810787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Arrow function 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Default Arguments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Rest Operator 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Callback Functions</a:t>
            </a:r>
            <a:endParaRPr/>
          </a:p>
          <a:p>
            <a:pPr indent="-342900" lvl="0" marL="3429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bind(), call() và apply()</a:t>
            </a:r>
            <a:endParaRPr/>
          </a:p>
        </p:txBody>
      </p:sp>
    </p:spTree>
  </p:cSld>
  <p:clrMapOvr>
    <a:masterClrMapping/>
  </p:clrMapOvr>
  <p:transition spd="med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/>
          </a:p>
        </p:txBody>
      </p:sp>
      <p:pic>
        <p:nvPicPr>
          <p:cNvPr descr="Picture 1" id="201" name="Google Shape;201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4901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5" name="Google Shape;55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6" name="Google Shape;56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3" name="Google Shape;63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4" name="Google Shape;64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1.2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 1.2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2.1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5" name="Google Shape;65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6" name="Google Shape;66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7" name="Google Shape;67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4" name="Google Shape;7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6" name="Google Shape;76;p4"/>
          <p:cNvSpPr txBox="1"/>
          <p:nvPr>
            <p:ph type="title"/>
          </p:nvPr>
        </p:nvSpPr>
        <p:spPr>
          <a:xfrm>
            <a:off x="1815662" y="1447800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1.2 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5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83" name="Google Shape;83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84" name="Google Shape;84;p5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85" name="Google Shape;85;p5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1.2 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6" name="Google Shape;86;p5"/>
          <p:cNvSpPr/>
          <p:nvPr/>
        </p:nvSpPr>
        <p:spPr>
          <a:xfrm>
            <a:off x="852805" y="2411095"/>
            <a:ext cx="10133965" cy="415099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marR="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Arrow function 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Default Arguments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Rest Operator 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Callback Functions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•"/>
            </a:pPr>
            <a:r>
              <a:rPr b="0" i="0" lang="en-US" sz="30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bind(), call() và apply()</a:t>
            </a:r>
            <a:endParaRPr b="0" i="0" sz="30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6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Arrow function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id="92" name="Google Shape;92;p6"/>
          <p:cNvPicPr preferRelativeResize="0"/>
          <p:nvPr/>
        </p:nvPicPr>
        <p:blipFill rotWithShape="1">
          <a:blip r:embed="rId3">
            <a:alphaModFix/>
          </a:blip>
          <a:srcRect b="10577" l="2712" r="7257" t="19481"/>
          <a:stretch/>
        </p:blipFill>
        <p:spPr>
          <a:xfrm>
            <a:off x="483235" y="1799590"/>
            <a:ext cx="8258810" cy="32696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100"/>
              <a:buFont typeface="Tahoma"/>
              <a:buNone/>
            </a:pPr>
            <a:r>
              <a:rPr b="0" i="0" lang="en-US" sz="31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Default Arguments</a:t>
            </a:r>
            <a:endParaRPr b="0" i="0" sz="31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Screen Shot 2025-08-04 at 13.11.33" id="98" name="Google Shape;98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971550" y="1598930"/>
            <a:ext cx="8888095" cy="294703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8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Rest Operator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04" name="Google Shape;104;p8"/>
          <p:cNvSpPr txBox="1"/>
          <p:nvPr/>
        </p:nvSpPr>
        <p:spPr>
          <a:xfrm>
            <a:off x="655320" y="1436717"/>
            <a:ext cx="10881360" cy="4887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793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2400"/>
              <a:buFont typeface="Quattrocento Sans"/>
              <a:buNone/>
            </a:pPr>
            <a:r>
              <a:t/>
            </a:r>
            <a:endParaRPr b="0" i="0" sz="2400" u="none" cap="none" strike="noStrike">
              <a:solidFill>
                <a:srgbClr val="00524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</p:txBody>
      </p:sp>
      <p:pic>
        <p:nvPicPr>
          <p:cNvPr id="105" name="Google Shape;105;p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62000" y="1285875"/>
            <a:ext cx="7620000" cy="4286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9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3200"/>
              <a:buFont typeface="Tahoma"/>
              <a:buNone/>
            </a:pPr>
            <a:r>
              <a:rPr b="0" i="0" lang="en-US" sz="32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Callback Functions</a:t>
            </a:r>
            <a:endParaRPr b="0" i="0" sz="3200" u="none" cap="none" strike="noStrike">
              <a:solidFill>
                <a:srgbClr val="285D2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11" name="Google Shape;111;p9"/>
          <p:cNvSpPr txBox="1"/>
          <p:nvPr/>
        </p:nvSpPr>
        <p:spPr>
          <a:xfrm>
            <a:off x="655320" y="1412587"/>
            <a:ext cx="10881360" cy="488788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117475" lvl="0" marL="231775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5241"/>
              </a:buClr>
              <a:buSzPts val="1800"/>
              <a:buFont typeface="Quattrocento Sans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112" name="Google Shape;112;p9"/>
          <p:cNvPicPr preferRelativeResize="0"/>
          <p:nvPr/>
        </p:nvPicPr>
        <p:blipFill rotWithShape="1">
          <a:blip r:embed="rId3">
            <a:alphaModFix/>
          </a:blip>
          <a:srcRect b="13831" l="11940" r="12994" t="21550"/>
          <a:stretch/>
        </p:blipFill>
        <p:spPr>
          <a:xfrm>
            <a:off x="1168400" y="1396365"/>
            <a:ext cx="7045325" cy="443039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2025-08-18T05:29:33Z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